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09" r:id="rId3"/>
    <p:sldId id="327" r:id="rId4"/>
    <p:sldId id="312" r:id="rId5"/>
    <p:sldId id="315" r:id="rId6"/>
    <p:sldId id="314" r:id="rId7"/>
    <p:sldId id="326" r:id="rId8"/>
    <p:sldId id="316" r:id="rId9"/>
    <p:sldId id="324" r:id="rId10"/>
    <p:sldId id="325" r:id="rId11"/>
    <p:sldId id="320" r:id="rId12"/>
    <p:sldId id="296" r:id="rId13"/>
    <p:sldId id="26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B22E2B0-1963-403E-9A8C-D6EE1FFF48BB}">
          <p14:sldIdLst>
            <p14:sldId id="256"/>
            <p14:sldId id="309"/>
            <p14:sldId id="327"/>
            <p14:sldId id="312"/>
            <p14:sldId id="315"/>
            <p14:sldId id="314"/>
            <p14:sldId id="326"/>
            <p14:sldId id="316"/>
            <p14:sldId id="324"/>
            <p14:sldId id="325"/>
            <p14:sldId id="320"/>
            <p14:sldId id="29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6EA"/>
    <a:srgbClr val="FFFFFF"/>
    <a:srgbClr val="4E2A84"/>
    <a:srgbClr val="4E2A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70" autoAdjust="0"/>
    <p:restoredTop sz="99694" autoAdjust="0"/>
  </p:normalViewPr>
  <p:slideViewPr>
    <p:cSldViewPr snapToGrid="0" snapToObjects="1">
      <p:cViewPr varScale="1">
        <p:scale>
          <a:sx n="150" d="100"/>
          <a:sy n="150" d="100"/>
        </p:scale>
        <p:origin x="822" y="12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  <p:pic>
        <p:nvPicPr>
          <p:cNvPr id="6" name="Picture 5" descr="NWU PPT Wide Opt 1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-134257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608786" y="56696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2/2/2021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WU PPT Wide Opt 1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9169" y="4767263"/>
            <a:ext cx="59757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ovetux.eu/2015/02/18/cambiare-la-dimensione-del-puntatore-del-mouse-in-ubuntu-14-10/" TargetMode="External"/><Relationship Id="rId13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1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4E2A84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6500" y="1074371"/>
            <a:ext cx="7937499" cy="1102519"/>
          </a:xfrm>
        </p:spPr>
        <p:txBody>
          <a:bodyPr/>
          <a:lstStyle/>
          <a:p>
            <a:pPr algn="l"/>
            <a:r>
              <a:rPr lang="en-US" dirty="0"/>
              <a:t>Project 2 – Jobs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6101" y="2176889"/>
            <a:ext cx="7237900" cy="1314450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Adzuna</a:t>
            </a:r>
            <a:r>
              <a:rPr lang="en-US" dirty="0"/>
              <a:t> Job Search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D2BAF41-BDCB-44A9-A225-755B75B6BBA8}"/>
              </a:ext>
            </a:extLst>
          </p:cNvPr>
          <p:cNvSpPr/>
          <p:nvPr/>
        </p:nvSpPr>
        <p:spPr>
          <a:xfrm>
            <a:off x="228600" y="906446"/>
            <a:ext cx="2647950" cy="204677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F98FF02-1228-4271-BA6E-FFE6BC70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21" y="2953219"/>
            <a:ext cx="1368990" cy="84628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C1D568F-EB22-4435-862F-5B0E9D92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665" y="241322"/>
            <a:ext cx="1085850" cy="517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ECD9DD-1D3B-4905-BBBC-88E0EF7A5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50" y="906446"/>
            <a:ext cx="3426038" cy="2148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7E5969F-1957-4ACD-A43B-6427A5944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223" y="1168050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FA6013-AE9B-43A3-AA72-EFC946900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87" y="1566104"/>
            <a:ext cx="2236478" cy="8624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179A01-297A-432F-B5C7-4A22C6C2DA7B}"/>
              </a:ext>
            </a:extLst>
          </p:cNvPr>
          <p:cNvCxnSpPr>
            <a:cxnSpLocks/>
          </p:cNvCxnSpPr>
          <p:nvPr/>
        </p:nvCxnSpPr>
        <p:spPr>
          <a:xfrm flipH="1" flipV="1">
            <a:off x="2310586" y="1393938"/>
            <a:ext cx="640977" cy="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846BCD-EAAA-48F8-93D9-8F10337F786C}"/>
              </a:ext>
            </a:extLst>
          </p:cNvPr>
          <p:cNvCxnSpPr>
            <a:cxnSpLocks/>
          </p:cNvCxnSpPr>
          <p:nvPr/>
        </p:nvCxnSpPr>
        <p:spPr>
          <a:xfrm flipV="1">
            <a:off x="2787743" y="2566274"/>
            <a:ext cx="1806029" cy="97659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F71FA2E-0715-40BF-AC7E-FE741DA0CC16}"/>
              </a:ext>
            </a:extLst>
          </p:cNvPr>
          <p:cNvCxnSpPr>
            <a:cxnSpLocks/>
          </p:cNvCxnSpPr>
          <p:nvPr/>
        </p:nvCxnSpPr>
        <p:spPr>
          <a:xfrm flipV="1">
            <a:off x="2777845" y="2490055"/>
            <a:ext cx="924205" cy="73574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C408CF1-7F4A-4867-9030-7FAB6A2E25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782455" y="2400965"/>
            <a:ext cx="163509" cy="177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D2E8C1C-96F9-406C-A8D1-3C180E6C9BE4}"/>
              </a:ext>
            </a:extLst>
          </p:cNvPr>
          <p:cNvGrpSpPr/>
          <p:nvPr/>
        </p:nvGrpSpPr>
        <p:grpSpPr>
          <a:xfrm>
            <a:off x="538774" y="981427"/>
            <a:ext cx="1187330" cy="547778"/>
            <a:chOff x="492496" y="797277"/>
            <a:chExt cx="1263650" cy="6249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A307EC-DE27-4BA0-AE6B-62F7B321B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496" y="797277"/>
              <a:ext cx="1263650" cy="624932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Picture 51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5B78ED2-FF3E-4FD5-8B74-B2B0D3376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1185784" y="1114774"/>
              <a:ext cx="163509" cy="1771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7513F56-6A83-4E9C-BFFF-3992B7C858F5}"/>
              </a:ext>
            </a:extLst>
          </p:cNvPr>
          <p:cNvCxnSpPr>
            <a:cxnSpLocks/>
          </p:cNvCxnSpPr>
          <p:nvPr/>
        </p:nvCxnSpPr>
        <p:spPr>
          <a:xfrm flipH="1" flipV="1">
            <a:off x="4688147" y="2071681"/>
            <a:ext cx="26964" cy="126018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6F9F9F1B-D8FE-4FEE-8AED-4F007C600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2050" y="3237530"/>
            <a:ext cx="2429543" cy="124386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CD04F9C-1A60-4EB9-BFE2-C8D3BC155A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472" y="3920302"/>
            <a:ext cx="5262308" cy="267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0171DDD-8589-4D35-9F66-E261515897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7929" y="2638987"/>
            <a:ext cx="2233530" cy="1385135"/>
          </a:xfrm>
          <a:prstGeom prst="rect">
            <a:avLst/>
          </a:prstGeom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1B95B25-DE91-4925-8296-4BE1EC3462EF}"/>
              </a:ext>
            </a:extLst>
          </p:cNvPr>
          <p:cNvCxnSpPr>
            <a:cxnSpLocks/>
          </p:cNvCxnSpPr>
          <p:nvPr/>
        </p:nvCxnSpPr>
        <p:spPr>
          <a:xfrm flipH="1" flipV="1">
            <a:off x="4811873" y="2144219"/>
            <a:ext cx="1598567" cy="71370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EA5FFA9-44A0-4BE3-9905-307B37ED2C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9858" y="2321202"/>
            <a:ext cx="1128976" cy="273691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DBC6C35-CE33-4276-8207-0503AAFB4E05}"/>
              </a:ext>
            </a:extLst>
          </p:cNvPr>
          <p:cNvCxnSpPr>
            <a:cxnSpLocks/>
          </p:cNvCxnSpPr>
          <p:nvPr/>
        </p:nvCxnSpPr>
        <p:spPr>
          <a:xfrm flipH="1">
            <a:off x="5541574" y="1651516"/>
            <a:ext cx="53441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Charting Top-N with D3/SVG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6989E28-7D31-48EB-B299-E9BAECE9BA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86122" y="2485260"/>
            <a:ext cx="925129" cy="4269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982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08949-478F-4D9A-A324-EA260369D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CFF840-D703-4ACF-AA84-949ABEE9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997" y="-1773"/>
            <a:ext cx="4550932" cy="476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FC11AE-F273-47F4-BC84-CFD321BD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87093"/>
            <a:ext cx="3926794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Demonstration time!</a:t>
            </a:r>
          </a:p>
        </p:txBody>
      </p:sp>
    </p:spTree>
    <p:extLst>
      <p:ext uri="{BB962C8B-B14F-4D97-AF65-F5344CB8AC3E}">
        <p14:creationId xmlns:p14="http://schemas.microsoft.com/office/powerpoint/2010/main" val="797651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29D272-CD8F-44E9-8790-217BC2FFC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DC2AC3-222C-406D-B69B-1802F4ED9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6BAB-AD9D-4CD8-A7EA-15B31EA7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E72DC72F-9CD4-4982-941B-D51360714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7" t="9867" r="43700" b="16000"/>
          <a:stretch/>
        </p:blipFill>
        <p:spPr>
          <a:xfrm>
            <a:off x="3073891" y="45720"/>
            <a:ext cx="3721608" cy="4977120"/>
          </a:xfrm>
          <a:prstGeom prst="rect">
            <a:avLst/>
          </a:prstGeom>
          <a:ln w="57150">
            <a:solidFill>
              <a:srgbClr val="7030A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22311-BD0B-4B69-8500-0003DD145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11319" r="38200" b="70706"/>
          <a:stretch/>
        </p:blipFill>
        <p:spPr>
          <a:xfrm>
            <a:off x="7045452" y="1"/>
            <a:ext cx="2057400" cy="713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22B7C-3527-4D45-9C1E-F445B86EA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00" t="76825" r="38200" b="11941"/>
          <a:stretch/>
        </p:blipFill>
        <p:spPr>
          <a:xfrm>
            <a:off x="7045452" y="741988"/>
            <a:ext cx="2057400" cy="445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607C6D-9E3E-4940-9E61-3855046C9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50" t="13756" r="5850" b="43518"/>
          <a:stretch/>
        </p:blipFill>
        <p:spPr>
          <a:xfrm>
            <a:off x="-18885" y="0"/>
            <a:ext cx="3968496" cy="9418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7F7AB4-E55A-4432-8179-56F9874D9A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900" t="9659" r="27900" b="11527"/>
          <a:stretch/>
        </p:blipFill>
        <p:spPr>
          <a:xfrm>
            <a:off x="0" y="954767"/>
            <a:ext cx="2743200" cy="24585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7069DE-DF58-4E29-818B-3CEA440CF6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10074" r="41457" b="71560"/>
          <a:stretch/>
        </p:blipFill>
        <p:spPr>
          <a:xfrm>
            <a:off x="7086600" y="3698667"/>
            <a:ext cx="2057400" cy="11614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2E4C97-26B0-4ACD-B73F-E38F6E970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700" t="39197" r="35500" b="42637"/>
          <a:stretch/>
        </p:blipFill>
        <p:spPr>
          <a:xfrm>
            <a:off x="0" y="3469432"/>
            <a:ext cx="2743200" cy="870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772188-023D-4C7F-AAC3-47C1C20B17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800" t="53630" r="31600" b="33926"/>
          <a:stretch/>
        </p:blipFill>
        <p:spPr>
          <a:xfrm>
            <a:off x="3948" y="4365831"/>
            <a:ext cx="2743200" cy="467591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AA22BE-AB0F-407B-A283-B7E25336F93B}"/>
              </a:ext>
            </a:extLst>
          </p:cNvPr>
          <p:cNvCxnSpPr>
            <a:cxnSpLocks/>
          </p:cNvCxnSpPr>
          <p:nvPr/>
        </p:nvCxnSpPr>
        <p:spPr>
          <a:xfrm flipH="1">
            <a:off x="6693408" y="246888"/>
            <a:ext cx="601710" cy="1097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0A02F-6527-409F-A7D0-1CAE47F6BC6B}"/>
              </a:ext>
            </a:extLst>
          </p:cNvPr>
          <p:cNvCxnSpPr>
            <a:cxnSpLocks/>
          </p:cNvCxnSpPr>
          <p:nvPr/>
        </p:nvCxnSpPr>
        <p:spPr>
          <a:xfrm flipH="1">
            <a:off x="6734556" y="1021860"/>
            <a:ext cx="49314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EC62C4-1EE2-4583-86F9-08DC832E363B}"/>
              </a:ext>
            </a:extLst>
          </p:cNvPr>
          <p:cNvCxnSpPr>
            <a:cxnSpLocks/>
          </p:cNvCxnSpPr>
          <p:nvPr/>
        </p:nvCxnSpPr>
        <p:spPr>
          <a:xfrm>
            <a:off x="2781165" y="470916"/>
            <a:ext cx="1168446" cy="6698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D6786476-6207-4F0A-826D-96F5D2935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7011" y="1223728"/>
            <a:ext cx="2009724" cy="13450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35C83B-EDCA-4558-8104-9CF8C86DAD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700" t="50000" r="31300" b="21067"/>
          <a:stretch/>
        </p:blipFill>
        <p:spPr>
          <a:xfrm>
            <a:off x="6400800" y="2606857"/>
            <a:ext cx="2743200" cy="1062991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19264C-D9D5-42DC-AB7A-724F405ECFC5}"/>
              </a:ext>
            </a:extLst>
          </p:cNvPr>
          <p:cNvCxnSpPr>
            <a:cxnSpLocks/>
          </p:cNvCxnSpPr>
          <p:nvPr/>
        </p:nvCxnSpPr>
        <p:spPr>
          <a:xfrm>
            <a:off x="1591056" y="356615"/>
            <a:ext cx="1909110" cy="16620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85349BB-4439-45E2-A36D-9D929B907A38}"/>
              </a:ext>
            </a:extLst>
          </p:cNvPr>
          <p:cNvCxnSpPr>
            <a:cxnSpLocks/>
          </p:cNvCxnSpPr>
          <p:nvPr/>
        </p:nvCxnSpPr>
        <p:spPr>
          <a:xfrm flipV="1">
            <a:off x="1591056" y="3020237"/>
            <a:ext cx="1894315" cy="215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5A7630-8A5B-41DB-B51C-846E267A791C}"/>
              </a:ext>
            </a:extLst>
          </p:cNvPr>
          <p:cNvCxnSpPr>
            <a:cxnSpLocks/>
          </p:cNvCxnSpPr>
          <p:nvPr/>
        </p:nvCxnSpPr>
        <p:spPr>
          <a:xfrm flipV="1">
            <a:off x="2331720" y="3643638"/>
            <a:ext cx="1168446" cy="1876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69680D-CF7D-4B29-8B5A-A4CAB405D676}"/>
              </a:ext>
            </a:extLst>
          </p:cNvPr>
          <p:cNvCxnSpPr>
            <a:cxnSpLocks/>
          </p:cNvCxnSpPr>
          <p:nvPr/>
        </p:nvCxnSpPr>
        <p:spPr>
          <a:xfrm>
            <a:off x="2331721" y="4742794"/>
            <a:ext cx="806177" cy="53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0A7DAF3-E6A4-4E04-97AF-5AD0BF59D70E}"/>
              </a:ext>
            </a:extLst>
          </p:cNvPr>
          <p:cNvCxnSpPr>
            <a:cxnSpLocks/>
          </p:cNvCxnSpPr>
          <p:nvPr/>
        </p:nvCxnSpPr>
        <p:spPr>
          <a:xfrm flipH="1">
            <a:off x="6212900" y="4461333"/>
            <a:ext cx="1082218" cy="431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E8A4EBE-C9DF-4FCD-84F2-C3AA4FB43EE8}"/>
              </a:ext>
            </a:extLst>
          </p:cNvPr>
          <p:cNvCxnSpPr>
            <a:cxnSpLocks/>
          </p:cNvCxnSpPr>
          <p:nvPr/>
        </p:nvCxnSpPr>
        <p:spPr>
          <a:xfrm flipH="1">
            <a:off x="6664768" y="3546805"/>
            <a:ext cx="421832" cy="3540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5080A7D-3775-4DEF-9888-4C2A4153EB8E}"/>
              </a:ext>
            </a:extLst>
          </p:cNvPr>
          <p:cNvCxnSpPr>
            <a:cxnSpLocks/>
          </p:cNvCxnSpPr>
          <p:nvPr/>
        </p:nvCxnSpPr>
        <p:spPr>
          <a:xfrm flipH="1" flipV="1">
            <a:off x="5015935" y="3020237"/>
            <a:ext cx="2279183" cy="1441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466BCD2-4667-4BCB-96BD-428CC9584854}"/>
              </a:ext>
            </a:extLst>
          </p:cNvPr>
          <p:cNvCxnSpPr>
            <a:cxnSpLocks/>
          </p:cNvCxnSpPr>
          <p:nvPr/>
        </p:nvCxnSpPr>
        <p:spPr>
          <a:xfrm>
            <a:off x="4242337" y="1475898"/>
            <a:ext cx="2844263" cy="244325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87D05A4-CE2A-4CA0-A0E4-1AE368CC5604}"/>
              </a:ext>
            </a:extLst>
          </p:cNvPr>
          <p:cNvCxnSpPr>
            <a:cxnSpLocks/>
          </p:cNvCxnSpPr>
          <p:nvPr/>
        </p:nvCxnSpPr>
        <p:spPr>
          <a:xfrm flipV="1">
            <a:off x="2331720" y="3736320"/>
            <a:ext cx="2060313" cy="10044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76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311B6-E42F-4962-91D5-A6B65393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dream team!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40F5F-2EB7-40AB-9297-320D5CC7B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CEF21-EBB1-4D43-88B7-158AED3EA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21682"/>
            <a:ext cx="5285574" cy="3213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4D1341-EAFB-4D13-B0F1-49B3D964E0FD}"/>
              </a:ext>
            </a:extLst>
          </p:cNvPr>
          <p:cNvSpPr txBox="1"/>
          <p:nvPr/>
        </p:nvSpPr>
        <p:spPr>
          <a:xfrm>
            <a:off x="5819688" y="1294477"/>
            <a:ext cx="3401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Owen Meyer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Michelle Bannon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Rob Bowen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Carl Coffman</a:t>
            </a:r>
          </a:p>
        </p:txBody>
      </p:sp>
    </p:spTree>
    <p:extLst>
      <p:ext uri="{BB962C8B-B14F-4D97-AF65-F5344CB8AC3E}">
        <p14:creationId xmlns:p14="http://schemas.microsoft.com/office/powerpoint/2010/main" val="406437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2D93-9DE6-4CD8-8D40-EA6EF0F7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09744-9D59-4176-AC91-668867AF3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845B0-B0F9-4FF0-8303-447A59111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695488" cy="2963466"/>
          </a:xfrm>
        </p:spPr>
        <p:txBody>
          <a:bodyPr>
            <a:normAutofit/>
          </a:bodyPr>
          <a:lstStyle/>
          <a:p>
            <a:r>
              <a:rPr lang="en-US" sz="1600" dirty="0"/>
              <a:t>Getting data:</a:t>
            </a:r>
          </a:p>
          <a:p>
            <a:pPr lvl="1"/>
            <a:r>
              <a:rPr lang="en-US" sz="1400" dirty="0"/>
              <a:t>API’s required a paid subscription</a:t>
            </a:r>
          </a:p>
          <a:p>
            <a:pPr lvl="2"/>
            <a:r>
              <a:rPr lang="en-US" sz="1400" dirty="0"/>
              <a:t>Indeed (restricted number of pages)</a:t>
            </a:r>
          </a:p>
          <a:p>
            <a:pPr lvl="2"/>
            <a:r>
              <a:rPr lang="en-US" sz="1400" dirty="0"/>
              <a:t>LinkedIn</a:t>
            </a:r>
          </a:p>
          <a:p>
            <a:pPr lvl="2"/>
            <a:r>
              <a:rPr lang="en-US" sz="1400" dirty="0"/>
              <a:t>Glass Door</a:t>
            </a:r>
          </a:p>
          <a:p>
            <a:pPr lvl="1"/>
            <a:r>
              <a:rPr lang="en-US" sz="1400" dirty="0" err="1"/>
              <a:t>ParsHub</a:t>
            </a:r>
            <a:endParaRPr lang="en-US" sz="1400" dirty="0"/>
          </a:p>
          <a:p>
            <a:pPr lvl="1"/>
            <a:r>
              <a:rPr lang="en-US" sz="1400" dirty="0"/>
              <a:t>Decided on an API for </a:t>
            </a:r>
            <a:r>
              <a:rPr lang="en-US" sz="1400" dirty="0" err="1"/>
              <a:t>Adzuna</a:t>
            </a:r>
            <a:r>
              <a:rPr lang="en-US" sz="1400" dirty="0"/>
              <a:t> - salary info was generally null</a:t>
            </a:r>
          </a:p>
          <a:p>
            <a:r>
              <a:rPr lang="en-US" sz="1600" dirty="0"/>
              <a:t>Running out of our API data, exceeding our daily limit</a:t>
            </a:r>
          </a:p>
          <a:p>
            <a:r>
              <a:rPr lang="en-US" sz="1600" dirty="0"/>
              <a:t>Getting good data from the API; Less than 5% had salary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94AAB-C2C0-4679-9596-6C426FAB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8689A-BFD1-4C3F-98C2-C28E0EC0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25" y="3009684"/>
            <a:ext cx="719137" cy="1683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37FB4F-1E42-4658-B8E6-D77721814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283" y="2482850"/>
            <a:ext cx="555519" cy="184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DB98CD-4516-4D33-BEA8-D9A5708A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14562"/>
            <a:ext cx="623887" cy="238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1C795C-74F4-4496-9583-132A09AAD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992" y="2771636"/>
            <a:ext cx="735012" cy="158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B6F996-3F88-4BB1-AA7D-CF22058B5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862" y="3233738"/>
            <a:ext cx="623888" cy="2030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690407-DE95-4302-9842-49282BA36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4070926"/>
            <a:ext cx="1543540" cy="46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8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EFD0191-DBB3-4C58-A1B4-815D960EFE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5597" r="22758" b="1851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782B1-E240-4C47-9D65-2DF37DFC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250" y="106750"/>
            <a:ext cx="7317450" cy="114916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/>
              <a:t>Project challenges Continued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B0CE0-3F13-42B1-BE73-420A2935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5014" y="2451156"/>
            <a:ext cx="7317450" cy="906106"/>
          </a:xfr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3600">
                <a:latin typeface="+mn-lt"/>
                <a:cs typeface="+mn-cs"/>
              </a:rPr>
              <a:t>GIT HUB SAYS YOUR CHANGES ARE</a:t>
            </a:r>
            <a:endParaRPr lang="en-US" sz="3600" dirty="0">
              <a:latin typeface="+mn-lt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3D4C7-6409-420D-B0B7-1A5355DC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28114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106E12CD-FCB1-464E-A775-0B83FDDACE03}" type="slidenum">
              <a:rPr lang="en-US" sz="900" smtClean="0">
                <a:solidFill>
                  <a:schemeClr val="bg1"/>
                </a:solidFill>
                <a:latin typeface="Calibri" panose="020F0502020204030204"/>
                <a:cs typeface="+mn-cs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 sz="900">
              <a:solidFill>
                <a:schemeClr val="bg1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78FB7-C485-4F86-95D7-32AB602F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7561">
            <a:off x="4853050" y="3330042"/>
            <a:ext cx="3750129" cy="14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web page provides users an interactive means to explore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C91CD4-DCEE-45FE-84CA-D7E3494E81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854678"/>
            <a:ext cx="4393896" cy="168293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087B6-6CBE-49DA-9EB4-EC4577BF63E4}"/>
              </a:ext>
            </a:extLst>
          </p:cNvPr>
          <p:cNvSpPr txBox="1"/>
          <p:nvPr/>
        </p:nvSpPr>
        <p:spPr>
          <a:xfrm>
            <a:off x="311921" y="1327631"/>
            <a:ext cx="439389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Select the Job Type, Location and Search Radius Distance from the Location.  </a:t>
            </a:r>
          </a:p>
          <a:p>
            <a:pPr algn="ctr"/>
            <a:r>
              <a:rPr lang="en-US" dirty="0"/>
              <a:t>Click “Search Jobs”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F30FE7D-7E71-4D68-89AD-3DF2BBFE1955}"/>
              </a:ext>
            </a:extLst>
          </p:cNvPr>
          <p:cNvSpPr/>
          <p:nvPr/>
        </p:nvSpPr>
        <p:spPr>
          <a:xfrm>
            <a:off x="2508869" y="218545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812B4-C4E5-4C4A-9F9D-54F6D72ADC02}"/>
              </a:ext>
            </a:extLst>
          </p:cNvPr>
          <p:cNvSpPr txBox="1"/>
          <p:nvPr/>
        </p:nvSpPr>
        <p:spPr>
          <a:xfrm>
            <a:off x="5101387" y="1301178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Zoom in and out of the map for the locations of the available jobs on click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E3CA92-BA33-4FD3-81E9-0A0A4C74EC66}"/>
              </a:ext>
            </a:extLst>
          </p:cNvPr>
          <p:cNvGrpSpPr/>
          <p:nvPr/>
        </p:nvGrpSpPr>
        <p:grpSpPr>
          <a:xfrm>
            <a:off x="4954784" y="2053594"/>
            <a:ext cx="4104133" cy="2581569"/>
            <a:chOff x="4954784" y="2053594"/>
            <a:chExt cx="4104133" cy="2581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8E98B0-E38D-4579-B9C6-213600BEB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944" t="15757" r="29692" b="18609"/>
            <a:stretch/>
          </p:blipFill>
          <p:spPr>
            <a:xfrm>
              <a:off x="4954784" y="2053594"/>
              <a:ext cx="2017278" cy="25815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985E21-49D6-4912-849F-9B09CF5E1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905" t="15723" r="29691" b="18663"/>
            <a:stretch/>
          </p:blipFill>
          <p:spPr>
            <a:xfrm>
              <a:off x="7036598" y="2053594"/>
              <a:ext cx="2022319" cy="2578971"/>
            </a:xfrm>
            <a:prstGeom prst="rect">
              <a:avLst/>
            </a:prstGeom>
          </p:spPr>
        </p:pic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283E40DE-C77C-4539-93B9-1F826CD59E69}"/>
                </a:ext>
              </a:extLst>
            </p:cNvPr>
            <p:cNvSpPr/>
            <p:nvPr/>
          </p:nvSpPr>
          <p:spPr>
            <a:xfrm rot="16200000">
              <a:off x="6689243" y="2912020"/>
              <a:ext cx="290558" cy="64633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On-click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687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Used flask Python to pull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F3C7F-55D2-44CE-9522-7E79BEDC6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7755308" cy="29634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2B83B54-F682-4CC0-AE2D-271CADEB7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34" y="1182029"/>
            <a:ext cx="5076028" cy="3512742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88EDEF0-99E4-42D4-A00C-6194895CA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063" y="2177338"/>
            <a:ext cx="3209603" cy="2517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EED24-4FB2-4B07-ADDA-5CA2E3F40598}"/>
              </a:ext>
            </a:extLst>
          </p:cNvPr>
          <p:cNvSpPr txBox="1"/>
          <p:nvPr/>
        </p:nvSpPr>
        <p:spPr>
          <a:xfrm>
            <a:off x="5447350" y="1077246"/>
            <a:ext cx="337131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Flask returned all the jobs for that  job, location and radius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D82D5DD-2909-4FDB-A34E-89DFACDA2BBA}"/>
              </a:ext>
            </a:extLst>
          </p:cNvPr>
          <p:cNvSpPr/>
          <p:nvPr/>
        </p:nvSpPr>
        <p:spPr>
          <a:xfrm>
            <a:off x="7154856" y="1676129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2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1BD2555-63EB-489B-BF1F-022E57D82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3" y="1860073"/>
            <a:ext cx="3344924" cy="1734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29E3E2-537A-47CE-87FC-BE6EFAAC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72" t="44388" r="30094" b="40028"/>
          <a:stretch/>
        </p:blipFill>
        <p:spPr>
          <a:xfrm>
            <a:off x="4572000" y="1963401"/>
            <a:ext cx="4050792" cy="1286014"/>
          </a:xfrm>
          <a:prstGeom prst="rect">
            <a:avLst/>
          </a:prstGeom>
          <a:ln>
            <a:solidFill>
              <a:srgbClr val="4E2A8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the search criteria, several questions are answered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A4FD5E-16C7-4B47-A9B9-F641538F3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40306"/>
            <a:ext cx="4051972" cy="1378477"/>
          </a:xfrm>
          <a:prstGeom prst="rect">
            <a:avLst/>
          </a:prstGeom>
          <a:solidFill>
            <a:srgbClr val="4E2A82"/>
          </a:solidFill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7D7A75-F148-44B6-BFA4-FD8D7557F31E}"/>
              </a:ext>
            </a:extLst>
          </p:cNvPr>
          <p:cNvSpPr txBox="1"/>
          <p:nvPr/>
        </p:nvSpPr>
        <p:spPr>
          <a:xfrm>
            <a:off x="331751" y="3787858"/>
            <a:ext cx="337131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companies that have the most jobs for the selected job title?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9736444-CE7B-42CD-9DDD-316F07E5B4A8}"/>
              </a:ext>
            </a:extLst>
          </p:cNvPr>
          <p:cNvSpPr/>
          <p:nvPr/>
        </p:nvSpPr>
        <p:spPr>
          <a:xfrm rot="16200000">
            <a:off x="3992255" y="3926358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B8E4E-D7E1-4272-AF35-2CD7FB22FD4A}"/>
              </a:ext>
            </a:extLst>
          </p:cNvPr>
          <p:cNvSpPr txBox="1"/>
          <p:nvPr/>
        </p:nvSpPr>
        <p:spPr>
          <a:xfrm>
            <a:off x="331751" y="1308553"/>
            <a:ext cx="33713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What are the top 5 Job Titles?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021566-899E-4664-B83C-BE74966ADB75}"/>
              </a:ext>
            </a:extLst>
          </p:cNvPr>
          <p:cNvSpPr txBox="1"/>
          <p:nvPr/>
        </p:nvSpPr>
        <p:spPr>
          <a:xfrm>
            <a:off x="4572000" y="1308553"/>
            <a:ext cx="40519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Where are the companies located?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1351B3F-4A93-4150-BA5E-87B59FE10585}"/>
              </a:ext>
            </a:extLst>
          </p:cNvPr>
          <p:cNvSpPr/>
          <p:nvPr/>
        </p:nvSpPr>
        <p:spPr>
          <a:xfrm>
            <a:off x="6629518" y="1600043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C24CE46-AC22-4C5E-BE54-BAC7468F9C86}"/>
              </a:ext>
            </a:extLst>
          </p:cNvPr>
          <p:cNvSpPr/>
          <p:nvPr/>
        </p:nvSpPr>
        <p:spPr>
          <a:xfrm>
            <a:off x="2860160" y="1677885"/>
            <a:ext cx="290558" cy="6463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54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FF44B-902C-46C0-8AD0-13C60C73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66" y="205978"/>
            <a:ext cx="4296405" cy="337356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The result is a dashboard page with multiple charts that update from the same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CDE6-FD8C-4F2D-B633-DBA7C009B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FFF7A7-C615-45B7-B9C2-3B21BF0A0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27" y="205978"/>
            <a:ext cx="3984171" cy="4444082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01A2AE-94D1-49A2-9DC3-E3CD7F449A87}"/>
              </a:ext>
            </a:extLst>
          </p:cNvPr>
          <p:cNvSpPr txBox="1"/>
          <p:nvPr/>
        </p:nvSpPr>
        <p:spPr>
          <a:xfrm>
            <a:off x="434677" y="3553724"/>
            <a:ext cx="381092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Science search returned 8900 records (YIKES!) 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F0DA3F-8961-4203-A676-61134DAFB0FB}"/>
              </a:ext>
            </a:extLst>
          </p:cNvPr>
          <p:cNvSpPr/>
          <p:nvPr/>
        </p:nvSpPr>
        <p:spPr>
          <a:xfrm rot="16200000">
            <a:off x="4234681" y="3553723"/>
            <a:ext cx="290558" cy="646331"/>
          </a:xfrm>
          <a:prstGeom prst="downArrow">
            <a:avLst/>
          </a:prstGeom>
          <a:ln>
            <a:solidFill>
              <a:srgbClr val="74A6E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79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5C29EC5-B9AA-438C-8607-732024F7D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762" y="963784"/>
            <a:ext cx="2904838" cy="12750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231849-7978-485C-A8D7-CBC894E5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Grooming Data for Top-N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BF415-C94B-479F-B943-3DCDD0AC1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9169" y="4691063"/>
            <a:ext cx="597573" cy="273844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C5927-8F78-4F20-8776-2C182CB4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2" y="2525991"/>
            <a:ext cx="5274007" cy="9953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03887-A661-46A8-9785-B833D46F3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" y="1768048"/>
            <a:ext cx="5188971" cy="638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4AD81F-F425-410B-B52B-709DE2B5E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55" y="1595167"/>
            <a:ext cx="2749387" cy="946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6296D9-AC35-4A3C-8A12-8EEE41AC3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782" y="2427721"/>
            <a:ext cx="2749387" cy="103040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BBA8BD-90CD-4E40-8311-97A6AE7F2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25" y="3652501"/>
            <a:ext cx="5353050" cy="6381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A4C713-ADF7-4BBD-AD51-1DE806EC76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568" y="3286489"/>
            <a:ext cx="2749387" cy="981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9E3DEC-A816-4630-886B-0DAAD694BAFF}"/>
              </a:ext>
            </a:extLst>
          </p:cNvPr>
          <p:cNvCxnSpPr>
            <a:cxnSpLocks/>
          </p:cNvCxnSpPr>
          <p:nvPr/>
        </p:nvCxnSpPr>
        <p:spPr>
          <a:xfrm>
            <a:off x="5285944" y="4145964"/>
            <a:ext cx="90646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4709B5-FF6E-43FF-A68B-7A0AEF0B5FF1}"/>
              </a:ext>
            </a:extLst>
          </p:cNvPr>
          <p:cNvCxnSpPr>
            <a:cxnSpLocks/>
          </p:cNvCxnSpPr>
          <p:nvPr/>
        </p:nvCxnSpPr>
        <p:spPr>
          <a:xfrm>
            <a:off x="5310188" y="3117264"/>
            <a:ext cx="3632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7282DC-E360-4923-B3CE-D1005A8E8CF2}"/>
              </a:ext>
            </a:extLst>
          </p:cNvPr>
          <p:cNvCxnSpPr>
            <a:cxnSpLocks/>
          </p:cNvCxnSpPr>
          <p:nvPr/>
        </p:nvCxnSpPr>
        <p:spPr>
          <a:xfrm>
            <a:off x="5002422" y="2202864"/>
            <a:ext cx="36326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B9C9D54-D6E5-45E2-BFAE-069D9AFCF3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243" y="1404159"/>
            <a:ext cx="4429125" cy="26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33F9828-A598-4696-BC81-F268E267440B}"/>
              </a:ext>
            </a:extLst>
          </p:cNvPr>
          <p:cNvCxnSpPr>
            <a:cxnSpLocks/>
          </p:cNvCxnSpPr>
          <p:nvPr/>
        </p:nvCxnSpPr>
        <p:spPr>
          <a:xfrm flipH="1">
            <a:off x="3327400" y="4139302"/>
            <a:ext cx="470912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816CAAC-4693-4A23-8ACB-4FB1EECFC5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98312" y="4070038"/>
            <a:ext cx="1547376" cy="3245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E9BB909-3949-4513-BD55-6F6EFDCE7027}"/>
              </a:ext>
            </a:extLst>
          </p:cNvPr>
          <p:cNvCxnSpPr>
            <a:cxnSpLocks/>
          </p:cNvCxnSpPr>
          <p:nvPr/>
        </p:nvCxnSpPr>
        <p:spPr>
          <a:xfrm>
            <a:off x="4743450" y="1498014"/>
            <a:ext cx="44060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D50524E-728D-43A5-A97E-9771637ACC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0310" y="1047752"/>
            <a:ext cx="2823044" cy="272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E624DF2-7A5B-4DD4-B800-C14C2264EF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800" y="373919"/>
            <a:ext cx="1478758" cy="927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3DC88A-ED12-4E9D-94F2-CB98F7CA5A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7344" y="3095902"/>
            <a:ext cx="1128976" cy="27369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D7060B8-5745-44CD-B96D-67E414CA2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8934" y="4139302"/>
            <a:ext cx="1888715" cy="5517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74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249</Words>
  <Application>Microsoft Office PowerPoint</Application>
  <PresentationFormat>On-screen Show (16:9)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Project 2 – Jobs Analysis</vt:lpstr>
      <vt:lpstr>Meet the dream team!</vt:lpstr>
      <vt:lpstr>Project Challenges</vt:lpstr>
      <vt:lpstr>Project challenges Continued</vt:lpstr>
      <vt:lpstr>The web page provides users an interactive means to explore data</vt:lpstr>
      <vt:lpstr>Used flask Python to pull data</vt:lpstr>
      <vt:lpstr>Based on the search criteria, several questions are answered</vt:lpstr>
      <vt:lpstr>The result is a dashboard page with multiple charts that update from the same data</vt:lpstr>
      <vt:lpstr>Grooming Data for Top-N</vt:lpstr>
      <vt:lpstr>Charting Top-N with D3/SVG</vt:lpstr>
      <vt:lpstr>Demonstration time!</vt:lpstr>
      <vt:lpstr>BACKUP SLIDES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</dc:title>
  <dc:creator>Carl Coffman</dc:creator>
  <cp:lastModifiedBy>Carl Coffman</cp:lastModifiedBy>
  <cp:revision>76</cp:revision>
  <dcterms:created xsi:type="dcterms:W3CDTF">2020-11-02T02:00:50Z</dcterms:created>
  <dcterms:modified xsi:type="dcterms:W3CDTF">2021-02-02T22:07:53Z</dcterms:modified>
</cp:coreProperties>
</file>